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4" r:id="rId3"/>
    <p:sldMasterId id="2147483656" r:id="rId4"/>
    <p:sldMasterId id="2147483660" r:id="rId5"/>
    <p:sldMasterId id="2147483662" r:id="rId6"/>
    <p:sldMasterId id="2147483664" r:id="rId7"/>
    <p:sldMasterId id="2147483668" r:id="rId8"/>
    <p:sldMasterId id="2147483670" r:id="rId9"/>
    <p:sldMasterId id="2147483672" r:id="rId10"/>
    <p:sldMasterId id="2147483674" r:id="rId11"/>
    <p:sldMasterId id="2147483676" r:id="rId12"/>
    <p:sldMasterId id="2147483678" r:id="rId13"/>
    <p:sldMasterId id="2147483680" r:id="rId14"/>
    <p:sldMasterId id="2147483682" r:id="rId15"/>
    <p:sldMasterId id="2147483684" r:id="rId16"/>
    <p:sldMasterId id="2147483688" r:id="rId17"/>
  </p:sldMasterIdLst>
  <p:sldIdLst>
    <p:sldId id="256" r:id="rId18"/>
    <p:sldId id="257" r:id="rId19"/>
    <p:sldId id="269" r:id="rId20"/>
    <p:sldId id="270" r:id="rId21"/>
    <p:sldId id="271" r:id="rId22"/>
    <p:sldId id="259" r:id="rId23"/>
    <p:sldId id="275" r:id="rId24"/>
    <p:sldId id="263" r:id="rId25"/>
    <p:sldId id="258" r:id="rId26"/>
    <p:sldId id="261" r:id="rId27"/>
    <p:sldId id="260" r:id="rId28"/>
    <p:sldId id="274" r:id="rId29"/>
    <p:sldId id="265" r:id="rId30"/>
    <p:sldId id="273" r:id="rId31"/>
    <p:sldId id="268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44600" y="238320"/>
            <a:ext cx="549972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Master title style</a:t>
            </a: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3200" b="0" strike="noStrike" spc="-1">
                <a:solidFill>
                  <a:srgbClr val="000000"/>
                </a:solidFill>
                <a:latin typeface="OpenSymbol"/>
              </a:rPr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44600" y="238320"/>
            <a:ext cx="549972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44600" y="238320"/>
            <a:ext cx="549972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44600" y="238320"/>
            <a:ext cx="549972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;p2"/>
          <p:cNvPicPr/>
          <p:nvPr/>
        </p:nvPicPr>
        <p:blipFill>
          <a:blip r:embed="rId3"/>
          <a:srcRect b="1559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" name="Google Shape;10;p2"/>
          <p:cNvSpPr/>
          <p:nvPr/>
        </p:nvSpPr>
        <p:spPr>
          <a:xfrm>
            <a:off x="243360" y="259560"/>
            <a:ext cx="8656920" cy="46242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70520" y="828000"/>
            <a:ext cx="8115840" cy="137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27;p5"/>
          <p:cNvCxnSpPr/>
          <p:nvPr/>
        </p:nvCxnSpPr>
        <p:spPr>
          <a:xfrm>
            <a:off x="218520" y="235800"/>
            <a:ext cx="870696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48" name="Google Shape;30;p6"/>
          <p:cNvCxnSpPr/>
          <p:nvPr/>
        </p:nvCxnSpPr>
        <p:spPr>
          <a:xfrm>
            <a:off x="218520" y="235800"/>
            <a:ext cx="870696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483720" y="529200"/>
            <a:ext cx="4644000" cy="113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228600" y="238320"/>
            <a:ext cx="3008520" cy="467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57280" y="1771920"/>
            <a:ext cx="5657040" cy="1679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53" name="Google Shape;37;p8"/>
          <p:cNvCxnSpPr/>
          <p:nvPr/>
        </p:nvCxnSpPr>
        <p:spPr>
          <a:xfrm>
            <a:off x="218520" y="252360"/>
            <a:ext cx="870696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  <p:cxnSp>
        <p:nvCxnSpPr>
          <p:cNvPr id="54" name="Google Shape;38;p8"/>
          <p:cNvCxnSpPr/>
          <p:nvPr/>
        </p:nvCxnSpPr>
        <p:spPr>
          <a:xfrm>
            <a:off x="218520" y="4890960"/>
            <a:ext cx="870696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716280" y="656640"/>
            <a:ext cx="4872600" cy="1103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657760" y="2524680"/>
            <a:ext cx="2454120" cy="162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12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4903920" y="529200"/>
            <a:ext cx="3564720" cy="411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91;p23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53;p13"/>
          <p:cNvPicPr/>
          <p:nvPr/>
        </p:nvPicPr>
        <p:blipFill>
          <a:blip r:embed="rId3"/>
          <a:srcRect b="15418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" name="Google Shape;54;p13"/>
          <p:cNvSpPr/>
          <p:nvPr/>
        </p:nvSpPr>
        <p:spPr>
          <a:xfrm>
            <a:off x="243360" y="259560"/>
            <a:ext cx="8656920" cy="46242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71320" y="521280"/>
            <a:ext cx="8000640" cy="57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483720" y="238320"/>
            <a:ext cx="4644000" cy="113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228600" y="233280"/>
            <a:ext cx="3008520" cy="467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229000" y="2268720"/>
            <a:ext cx="3334680" cy="60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734120" y="0"/>
            <a:ext cx="3203640" cy="261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37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683720" cy="261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12222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0" y="2664000"/>
            <a:ext cx="3287520" cy="2479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5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2" name="PlaceHolder 5"/>
          <p:cNvSpPr>
            <a:spLocks noGrp="1"/>
          </p:cNvSpPr>
          <p:nvPr>
            <p:ph type="body"/>
          </p:nvPr>
        </p:nvSpPr>
        <p:spPr>
          <a:xfrm>
            <a:off x="3336120" y="2664000"/>
            <a:ext cx="1606680" cy="2479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12222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23" name="Google Shape;71;p16"/>
          <p:cNvCxnSpPr/>
          <p:nvPr/>
        </p:nvCxnSpPr>
        <p:spPr>
          <a:xfrm>
            <a:off x="8915400" y="357840"/>
            <a:ext cx="360" cy="442800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body"/>
          </p:nvPr>
        </p:nvSpPr>
        <p:spPr>
          <a:xfrm>
            <a:off x="-6840" y="-360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-7920" y="4055760"/>
            <a:ext cx="3564720" cy="411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76;p18"/>
          <p:cNvPicPr/>
          <p:nvPr/>
        </p:nvPicPr>
        <p:blipFill>
          <a:blip r:embed="rId3"/>
          <a:srcRect t="7797" b="78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7" name="Google Shape;77;p18"/>
          <p:cNvSpPr/>
          <p:nvPr/>
        </p:nvSpPr>
        <p:spPr>
          <a:xfrm>
            <a:off x="243360" y="259560"/>
            <a:ext cx="8656920" cy="46242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43960" y="457920"/>
            <a:ext cx="8055720" cy="4189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4;p3"/>
          <p:cNvPicPr/>
          <p:nvPr/>
        </p:nvPicPr>
        <p:blipFill>
          <a:blip r:embed="rId3"/>
          <a:srcRect b="153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3" name="Google Shape;15;p3"/>
          <p:cNvSpPr/>
          <p:nvPr/>
        </p:nvSpPr>
        <p:spPr>
          <a:xfrm>
            <a:off x="243360" y="259560"/>
            <a:ext cx="8656920" cy="46242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76000" y="1670400"/>
            <a:ext cx="4341960" cy="1781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464040" y="424800"/>
            <a:ext cx="859320" cy="668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200" b="0" strike="noStrike" spc="-1">
                <a:solidFill>
                  <a:schemeClr val="dk1"/>
                </a:solidFill>
                <a:latin typeface="Funnel Display"/>
                <a:ea typeface="Funnel Display"/>
              </a:rPr>
              <a:t>xx%</a:t>
            </a:r>
            <a:endParaRPr lang="fr-FR" sz="4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20000" y="5212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20000" y="1160640"/>
            <a:ext cx="7703640" cy="41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39" name="Google Shape;22;p4"/>
          <p:cNvPicPr/>
          <p:nvPr/>
        </p:nvPicPr>
        <p:blipFill>
          <a:blip r:embed="rId3"/>
          <a:srcRect l="49530" r="49530"/>
          <a:stretch/>
        </p:blipFill>
        <p:spPr>
          <a:xfrm rot="5400000">
            <a:off x="4536720" y="591480"/>
            <a:ext cx="120960" cy="8736840"/>
          </a:xfrm>
          <a:prstGeom prst="rect">
            <a:avLst/>
          </a:prstGeom>
          <a:ln w="0">
            <a:noFill/>
          </a:ln>
        </p:spPr>
      </p:pic>
      <p:cxnSp>
        <p:nvCxnSpPr>
          <p:cNvPr id="40" name="Google Shape;23;p4"/>
          <p:cNvCxnSpPr/>
          <p:nvPr/>
        </p:nvCxnSpPr>
        <p:spPr>
          <a:xfrm>
            <a:off x="218520" y="235800"/>
            <a:ext cx="870696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ity of North Texas profile | Powered by Inpart">
            <a:extLst>
              <a:ext uri="{FF2B5EF4-FFF2-40B4-BE49-F238E27FC236}">
                <a16:creationId xmlns:a16="http://schemas.microsoft.com/office/drawing/2014/main" id="{43252695-72EF-B96D-123C-E15697F2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792" y="463889"/>
            <a:ext cx="1478915" cy="14789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929ED-6D0B-D867-D576-8F94077CE19A}"/>
              </a:ext>
            </a:extLst>
          </p:cNvPr>
          <p:cNvSpPr txBox="1"/>
          <p:nvPr/>
        </p:nvSpPr>
        <p:spPr>
          <a:xfrm>
            <a:off x="2326888" y="700383"/>
            <a:ext cx="4311806" cy="3598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79705" algn="ctr">
              <a:lnSpc>
                <a:spcPct val="115000"/>
              </a:lnSpc>
              <a:spcAft>
                <a:spcPts val="600"/>
              </a:spcAft>
              <a:buNone/>
            </a:pPr>
            <a:r>
              <a:rPr lang="en-IN" sz="28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Project Report</a:t>
            </a:r>
            <a:endParaRPr lang="en-IN" sz="105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R="179705" algn="ctr">
              <a:lnSpc>
                <a:spcPct val="115000"/>
              </a:lnSpc>
              <a:spcAft>
                <a:spcPts val="600"/>
              </a:spcAft>
              <a:buNone/>
            </a:pPr>
            <a:r>
              <a:rPr lang="en-IN" sz="2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Summer Internship (UNT)</a:t>
            </a:r>
            <a:r>
              <a:rPr lang="en-IN" sz="105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IN" sz="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R="179705" algn="ctr">
              <a:lnSpc>
                <a:spcPct val="115000"/>
              </a:lnSpc>
              <a:spcAft>
                <a:spcPts val="600"/>
              </a:spcAft>
              <a:buNone/>
            </a:pPr>
            <a:endParaRPr lang="en-IN" sz="105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R="179705" algn="ctr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Health Informatics</a:t>
            </a:r>
            <a:endParaRPr lang="en-IN" sz="105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Agent-Based AI System for Melanoma Classification</a:t>
            </a:r>
            <a:r>
              <a:rPr lang="en-IN" sz="800" b="1" dirty="0"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  <a:buNone/>
            </a:pPr>
            <a:endParaRPr lang="en-IN" sz="800" b="1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  <a:buNone/>
            </a:pPr>
            <a:r>
              <a:rPr lang="en-IN" sz="14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BY</a:t>
            </a:r>
            <a:endParaRPr lang="en-IN" sz="105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  <a:buNone/>
            </a:pPr>
            <a:r>
              <a:rPr lang="en-IN" sz="14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SURAM JAHNAVI REDDY </a:t>
            </a:r>
            <a:endParaRPr lang="en-IN" sz="105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IN" sz="1400" b="1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(229X1A3392)</a:t>
            </a:r>
            <a:endParaRPr lang="en-IN" sz="105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7" name="Picture 6" descr="G.Pulla Reddy Engineering College, Kurnool">
            <a:extLst>
              <a:ext uri="{FF2B5EF4-FFF2-40B4-BE49-F238E27FC236}">
                <a16:creationId xmlns:a16="http://schemas.microsoft.com/office/drawing/2014/main" id="{56E3764D-08BB-786F-2F83-8B10AB501C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20" y="760695"/>
            <a:ext cx="885304" cy="885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71680" y="523800"/>
            <a:ext cx="2617569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buNone/>
            </a:pPr>
            <a:r>
              <a:rPr lang="en-IN" sz="2400" b="1" dirty="0">
                <a:latin typeface="Funnel Display"/>
              </a:rPr>
              <a:t>🎓 Skills Gained</a:t>
            </a:r>
          </a:p>
        </p:txBody>
      </p:sp>
      <p:cxnSp>
        <p:nvCxnSpPr>
          <p:cNvPr id="84" name="Google Shape;166;p32"/>
          <p:cNvCxnSpPr>
            <a:cxnSpLocks/>
          </p:cNvCxnSpPr>
          <p:nvPr/>
        </p:nvCxnSpPr>
        <p:spPr>
          <a:xfrm>
            <a:off x="668160" y="1094220"/>
            <a:ext cx="4015352" cy="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C2B0E99-D207-13A3-636C-DEA929803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61" y="1159637"/>
            <a:ext cx="4097128" cy="337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ts val="1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Transformer-Based Image Classification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Worked with Vision Transformer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ViT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) models for skin lesion analysis.</a:t>
            </a:r>
          </a:p>
          <a:p>
            <a:pPr marL="0" marR="0" lvl="0" indent="0" algn="l" defTabSz="914400" rtl="0" eaLnBrk="0" fontAlgn="base" latinLnBrk="0" hangingPunct="0">
              <a:spcBef>
                <a:spcPts val="1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Cross-Validation &amp; ROC Analysis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Applied 10-fold cross-validation and evaluated model performance using AUC and ROC curves.</a:t>
            </a:r>
          </a:p>
          <a:p>
            <a:pPr marL="0" marR="0" lvl="0" indent="0" algn="l" defTabSz="914400" rtl="0" eaLnBrk="0" fontAlgn="base" latinLnBrk="0" hangingPunct="0">
              <a:spcBef>
                <a:spcPts val="1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Multi-Agent System Development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Designed modular agents (triage, navigation) for interpretable and collaborative AI processing.</a:t>
            </a:r>
          </a:p>
          <a:p>
            <a:pPr marL="0" marR="0" lvl="0" indent="0" algn="l" defTabSz="914400" rtl="0" eaLnBrk="0" fontAlgn="base" latinLnBrk="0" hangingPunct="0">
              <a:spcBef>
                <a:spcPts val="1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Vision-to-Text Model Integration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Integrated models like CLIP and GIT to generate textual explanations 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dermoscopic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images.</a:t>
            </a:r>
          </a:p>
          <a:p>
            <a:pPr marL="0" marR="0" lvl="0" indent="0" algn="l" defTabSz="914400" rtl="0" eaLnBrk="0" fontAlgn="base" latinLnBrk="0" hangingPunct="0">
              <a:spcBef>
                <a:spcPts val="1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Prompt Engineering &amp; Output Analysis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Crafted effective prompts and interpreted V2T model responses against ground truth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2CF09-0FB7-CA3D-5EF9-0D5F193A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69" y="885475"/>
            <a:ext cx="3485894" cy="3485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128;p27"/>
          <p:cNvCxnSpPr/>
          <p:nvPr/>
        </p:nvCxnSpPr>
        <p:spPr>
          <a:xfrm>
            <a:off x="3483360" y="4914720"/>
            <a:ext cx="244116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  <p:pic>
        <p:nvPicPr>
          <p:cNvPr id="4100" name="Picture 4" descr="5,100+ Microscope Laboratory Vertical Medical Equipment Stock Photos,  Pictures &amp; Royalty-Free Images - iStock">
            <a:extLst>
              <a:ext uri="{FF2B5EF4-FFF2-40B4-BE49-F238E27FC236}">
                <a16:creationId xmlns:a16="http://schemas.microsoft.com/office/drawing/2014/main" id="{FBEF59A7-A07C-6B6A-706E-25EAD54A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5" y="319744"/>
            <a:ext cx="2903725" cy="435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BD209-0F63-DAA1-7F9E-550CBA987BD5}"/>
              </a:ext>
            </a:extLst>
          </p:cNvPr>
          <p:cNvSpPr txBox="1"/>
          <p:nvPr/>
        </p:nvSpPr>
        <p:spPr>
          <a:xfrm>
            <a:off x="3825240" y="577350"/>
            <a:ext cx="140970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121212">
                    <a:alpha val="100000"/>
                  </a:srgbClr>
                </a:solidFill>
                <a:latin typeface="Times New Roman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ADDBF-03C1-7328-E5DD-E6AA81A32F2E}"/>
              </a:ext>
            </a:extLst>
          </p:cNvPr>
          <p:cNvSpPr txBox="1"/>
          <p:nvPr/>
        </p:nvSpPr>
        <p:spPr>
          <a:xfrm>
            <a:off x="3825240" y="1220264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latin typeface="Times New Roman"/>
              </a:rPr>
              <a:t>System S1 showed high specificity and moderate sensitivity across all triage thresholds.
System S2 exhibited lower overall performance, with significant disparities in sensitivity and false positive rates.
The general-purpose models struggled with domain-specific interpretation.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810D0E-0936-DAB1-C84E-B2C8744D2BF5}"/>
              </a:ext>
            </a:extLst>
          </p:cNvPr>
          <p:cNvSpPr txBox="1"/>
          <p:nvPr/>
        </p:nvSpPr>
        <p:spPr>
          <a:xfrm>
            <a:off x="1005840" y="1483757"/>
            <a:ext cx="69646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latin typeface="Times New Roman"/>
              </a:rPr>
              <a:t>The introduction of multi-agent models aimed to improve interpretability but fell short in performance.
The findings highlight the challenges of adapting non-specialized models to specialized medical applications.
Further improvements require domain-specific training and better alignment of outputs with clinical realities.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AB1C39-79E9-8D69-4AF1-C7B7CCA880F2}"/>
              </a:ext>
            </a:extLst>
          </p:cNvPr>
          <p:cNvSpPr txBox="1"/>
          <p:nvPr/>
        </p:nvSpPr>
        <p:spPr>
          <a:xfrm>
            <a:off x="1005840" y="87878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121212">
                    <a:alpha val="100000"/>
                  </a:srgbClr>
                </a:solidFill>
                <a:latin typeface="Times New Roman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11051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26;p27"/>
          <p:cNvPicPr/>
          <p:nvPr/>
        </p:nvPicPr>
        <p:blipFill>
          <a:blip r:embed="rId2"/>
          <a:srcRect t="6437" b="6437"/>
          <a:stretch/>
        </p:blipFill>
        <p:spPr>
          <a:xfrm>
            <a:off x="228600" y="233280"/>
            <a:ext cx="3008520" cy="4676400"/>
          </a:xfrm>
          <a:prstGeom prst="rect">
            <a:avLst/>
          </a:prstGeom>
          <a:ln w="0">
            <a:noFill/>
          </a:ln>
        </p:spPr>
      </p:pic>
      <p:cxnSp>
        <p:nvCxnSpPr>
          <p:cNvPr id="98" name="Google Shape;128;p27"/>
          <p:cNvCxnSpPr/>
          <p:nvPr/>
        </p:nvCxnSpPr>
        <p:spPr>
          <a:xfrm>
            <a:off x="3483360" y="4914720"/>
            <a:ext cx="244116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C11DF90D-F09B-FB71-D273-C43B760B3D30}"/>
              </a:ext>
            </a:extLst>
          </p:cNvPr>
          <p:cNvSpPr txBox="1">
            <a:spLocks/>
          </p:cNvSpPr>
          <p:nvPr/>
        </p:nvSpPr>
        <p:spPr>
          <a:xfrm>
            <a:off x="3582902" y="554417"/>
            <a:ext cx="4647960" cy="54054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800" b="1" spc="-1" dirty="0">
                <a:solidFill>
                  <a:schemeClr val="dk1"/>
                </a:solidFill>
                <a:latin typeface="Times New Roman" panose="02020603050405020304" pitchFamily="18" charset="0"/>
                <a:ea typeface="Funnel Display"/>
                <a:cs typeface="Times New Roman" panose="02020603050405020304" pitchFamily="18" charset="0"/>
              </a:rPr>
              <a:t>Conclusions</a:t>
            </a:r>
            <a:endParaRPr lang="fr-FR" sz="2800" b="1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F186A-7097-FE58-CF51-E2499AEC3C60}"/>
              </a:ext>
            </a:extLst>
          </p:cNvPr>
          <p:cNvSpPr txBox="1"/>
          <p:nvPr/>
        </p:nvSpPr>
        <p:spPr>
          <a:xfrm>
            <a:off x="3559922" y="1163538"/>
            <a:ext cx="52945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t">
              <a:lnSpc>
                <a:spcPct val="120000"/>
              </a:lnSpc>
            </a:pPr>
            <a:r>
              <a:rPr lang="en-US" sz="2000" dirty="0">
                <a:latin typeface="Times New Roman"/>
              </a:rPr>
              <a:t>This project demonstrates the potential of modular, agent-based frameworks for enhancing diagnostic accuracy in melanoma classification. While results were mixed, they provide essential insights into the necessity of fine-tuning AI models for clinical application and the importance of transparency in AI diagnostics.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FC1486-FCC2-0C93-D73C-28C637116125}"/>
              </a:ext>
            </a:extLst>
          </p:cNvPr>
          <p:cNvSpPr txBox="1"/>
          <p:nvPr/>
        </p:nvSpPr>
        <p:spPr>
          <a:xfrm>
            <a:off x="1165860" y="1773005"/>
            <a:ext cx="6309360" cy="79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4242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latin typeface="Times New Roman"/>
              </a:rPr>
              <a:t>ISIC and HAM10000 datasets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4242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latin typeface="Times New Roman"/>
              </a:rPr>
              <a:t> </a:t>
            </a:r>
            <a:r>
              <a:rPr lang="en-US" sz="2000" u="none" strike="noStrike" cap="none" spc="0" dirty="0" err="1">
                <a:latin typeface="Times New Roman"/>
              </a:rPr>
              <a:t>PathFinder</a:t>
            </a:r>
            <a:r>
              <a:rPr lang="en-US" sz="2000" u="none" strike="noStrike" cap="none" spc="0" dirty="0">
                <a:latin typeface="Times New Roman"/>
              </a:rPr>
              <a:t> framework for inspiration in AI model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A3A3D-E44A-DAFB-8497-7E1CE7495958}"/>
              </a:ext>
            </a:extLst>
          </p:cNvPr>
          <p:cNvSpPr txBox="1"/>
          <p:nvPr/>
        </p:nvSpPr>
        <p:spPr>
          <a:xfrm>
            <a:off x="1165860" y="117596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121212">
                    <a:alpha val="100000"/>
                  </a:srgbClr>
                </a:solidFill>
                <a:latin typeface="Times New Roman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74185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1585A6-6BBE-7AEF-056E-4A29C0B9CA61}"/>
              </a:ext>
            </a:extLst>
          </p:cNvPr>
          <p:cNvSpPr txBox="1"/>
          <p:nvPr/>
        </p:nvSpPr>
        <p:spPr>
          <a:xfrm>
            <a:off x="2156460" y="1815584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600" b="1" u="none" strike="noStrike" cap="none" spc="0" dirty="0">
                <a:solidFill>
                  <a:srgbClr val="424242">
                    <a:alpha val="100000"/>
                  </a:srgbClr>
                </a:solidFill>
                <a:latin typeface="Times New Roman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883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93981" y="624563"/>
            <a:ext cx="8000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Funnel Display"/>
                <a:cs typeface="Times New Roman" panose="02020603050405020304" pitchFamily="18" charset="0"/>
              </a:rPr>
              <a:t>Introduction</a:t>
            </a:r>
            <a:endParaRPr lang="fr-FR" sz="2800" b="1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Google Shape;166;p32"/>
          <p:cNvCxnSpPr/>
          <p:nvPr/>
        </p:nvCxnSpPr>
        <p:spPr>
          <a:xfrm>
            <a:off x="668160" y="1297726"/>
            <a:ext cx="790452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C944CB-850F-AF94-1ED3-0037C35F9710}"/>
              </a:ext>
            </a:extLst>
          </p:cNvPr>
          <p:cNvSpPr txBox="1"/>
          <p:nvPr/>
        </p:nvSpPr>
        <p:spPr>
          <a:xfrm>
            <a:off x="2386360" y="1501773"/>
            <a:ext cx="441588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 is a critical form of skin cancer that requires rapid and accurate diagnosis. This project focuses on developing a modular, agent-based AI system that integrates visual and language models to enhance the classification of </a:t>
            </a:r>
            <a:r>
              <a:rPr lang="en-US" sz="2000" u="none" strike="noStrike" cap="none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dermoscopic</a:t>
            </a:r>
            <a:r>
              <a:rPr lang="en-US" sz="2000" u="none" strike="noStrike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5A784-9EE0-6DFB-41E8-EDA03A2A9B24}"/>
              </a:ext>
            </a:extLst>
          </p:cNvPr>
          <p:cNvSpPr txBox="1"/>
          <p:nvPr/>
        </p:nvSpPr>
        <p:spPr>
          <a:xfrm>
            <a:off x="914400" y="1695051"/>
            <a:ext cx="68914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latin typeface="Times New Roman"/>
              </a:rPr>
              <a:t>Skin cancer, particularly melanoma, is among the most prevalent cancer types worldwide.
Early detection significantly improves patient prognoses.
While </a:t>
            </a:r>
            <a:r>
              <a:rPr lang="en-US" sz="2000" u="none" strike="noStrike" cap="none" spc="0" dirty="0" err="1">
                <a:latin typeface="Times New Roman"/>
              </a:rPr>
              <a:t>dermoscopic</a:t>
            </a:r>
            <a:r>
              <a:rPr lang="en-US" sz="2000" u="none" strike="noStrike" cap="none" spc="0" dirty="0">
                <a:latin typeface="Times New Roman"/>
              </a:rPr>
              <a:t> imaging aids diagnosis, manual evaluation is slow and subjective.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75001-F752-FC92-F96C-550940E73458}"/>
              </a:ext>
            </a:extLst>
          </p:cNvPr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121212">
                    <a:alpha val="100000"/>
                  </a:srgbClr>
                </a:solidFill>
                <a:latin typeface="Times New Roman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59632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DC2F2-649D-E2C4-29AB-02D4A1AE659D}"/>
              </a:ext>
            </a:extLst>
          </p:cNvPr>
          <p:cNvSpPr txBox="1"/>
          <p:nvPr/>
        </p:nvSpPr>
        <p:spPr>
          <a:xfrm>
            <a:off x="914400" y="1257971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121212">
                    <a:alpha val="100000"/>
                  </a:srgbClr>
                </a:solidFill>
                <a:latin typeface="Times New Roman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33BEE-1E3E-2164-F048-16CEE509E0EE}"/>
              </a:ext>
            </a:extLst>
          </p:cNvPr>
          <p:cNvSpPr txBox="1"/>
          <p:nvPr/>
        </p:nvSpPr>
        <p:spPr>
          <a:xfrm>
            <a:off x="932096" y="1910030"/>
            <a:ext cx="70735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latin typeface="Times New Roman"/>
              </a:rPr>
              <a:t>To create an AI system that classifies </a:t>
            </a:r>
            <a:r>
              <a:rPr lang="en-US" sz="2000" u="none" strike="noStrike" cap="none" spc="0" dirty="0" err="1">
                <a:latin typeface="Times New Roman"/>
              </a:rPr>
              <a:t>dermoscopic</a:t>
            </a:r>
            <a:r>
              <a:rPr lang="en-US" sz="2000" u="none" strike="noStrike" cap="none" spc="0" dirty="0">
                <a:latin typeface="Times New Roman"/>
              </a:rPr>
              <a:t> images as either melanoma or benign.
Utilization of both visual models (</a:t>
            </a:r>
            <a:r>
              <a:rPr lang="en-US" sz="2000" u="none" strike="noStrike" cap="none" spc="0" dirty="0" err="1">
                <a:latin typeface="Times New Roman"/>
              </a:rPr>
              <a:t>ViT</a:t>
            </a:r>
            <a:r>
              <a:rPr lang="en-US" sz="2000" u="none" strike="noStrike" cap="none" spc="0" dirty="0">
                <a:latin typeface="Times New Roman"/>
              </a:rPr>
              <a:t>) and language models (CLIP, GIT) for improved accuracy and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316635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4E5537-0948-AC16-992A-510674729B78}"/>
              </a:ext>
            </a:extLst>
          </p:cNvPr>
          <p:cNvSpPr txBox="1"/>
          <p:nvPr/>
        </p:nvSpPr>
        <p:spPr>
          <a:xfrm>
            <a:off x="1096536" y="125402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121212">
                    <a:alpha val="100000"/>
                  </a:srgbClr>
                </a:solidFill>
                <a:latin typeface="Times New Roman"/>
              </a:rPr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D72E3-2B21-E074-F514-DA3948F040E4}"/>
              </a:ext>
            </a:extLst>
          </p:cNvPr>
          <p:cNvSpPr txBox="1"/>
          <p:nvPr/>
        </p:nvSpPr>
        <p:spPr>
          <a:xfrm>
            <a:off x="1096536" y="1879567"/>
            <a:ext cx="72245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latin typeface="Times New Roman"/>
              </a:rPr>
              <a:t>A Triage Agent using </a:t>
            </a:r>
            <a:r>
              <a:rPr lang="en-US" sz="2000" u="none" strike="noStrike" cap="none" spc="0" dirty="0" err="1">
                <a:latin typeface="Times New Roman"/>
              </a:rPr>
              <a:t>ViT</a:t>
            </a:r>
            <a:r>
              <a:rPr lang="en-US" sz="2000" u="none" strike="noStrike" cap="none" spc="0" dirty="0">
                <a:latin typeface="Times New Roman"/>
              </a:rPr>
              <a:t> assigns malignancy scores to images.
Decision Agents (CLIP, GIT) provide explanatory outputs and malignancy estimates.
Evaluation metrics included sensitivity, specificity, and classification accuracy across varying thresholds.</a:t>
            </a:r>
          </a:p>
        </p:txBody>
      </p:sp>
    </p:spTree>
    <p:extLst>
      <p:ext uri="{BB962C8B-B14F-4D97-AF65-F5344CB8AC3E}">
        <p14:creationId xmlns:p14="http://schemas.microsoft.com/office/powerpoint/2010/main" val="29919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8746B-858D-00F7-D1B4-36D844B86CF5}"/>
              </a:ext>
            </a:extLst>
          </p:cNvPr>
          <p:cNvSpPr txBox="1"/>
          <p:nvPr/>
        </p:nvSpPr>
        <p:spPr>
          <a:xfrm>
            <a:off x="914400" y="1251678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121212">
                    <a:alpha val="100000"/>
                  </a:srgbClr>
                </a:solidFill>
                <a:latin typeface="Times New Roman"/>
              </a:rPr>
              <a:t>System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99C0D-488D-9149-92D1-5ACAD57B2EA0}"/>
              </a:ext>
            </a:extLst>
          </p:cNvPr>
          <p:cNvSpPr txBox="1"/>
          <p:nvPr/>
        </p:nvSpPr>
        <p:spPr>
          <a:xfrm>
            <a:off x="914400" y="1860557"/>
            <a:ext cx="64922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latin typeface="Times New Roman"/>
              </a:rPr>
              <a:t>Integration of various AI models into a unified diagnostic pipeline.
Use of 150 images from the HAM10000 dataset for initial experiments.
Ground truth established through well-documented metadata.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6DC221-3D50-D685-B808-A558AD968FD7}"/>
              </a:ext>
            </a:extLst>
          </p:cNvPr>
          <p:cNvSpPr txBox="1"/>
          <p:nvPr/>
        </p:nvSpPr>
        <p:spPr>
          <a:xfrm>
            <a:off x="985024" y="109749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121212">
                    <a:alpha val="100000"/>
                  </a:srgbClr>
                </a:solidFill>
                <a:latin typeface="Times New Roman"/>
              </a:rPr>
              <a:t>Experimental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CB285-612D-5902-E04A-827C4F7EED35}"/>
              </a:ext>
            </a:extLst>
          </p:cNvPr>
          <p:cNvSpPr txBox="1"/>
          <p:nvPr/>
        </p:nvSpPr>
        <p:spPr>
          <a:xfrm>
            <a:off x="985024" y="1675499"/>
            <a:ext cx="69546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latin typeface="Times New Roman"/>
              </a:rPr>
              <a:t>The project was conducted over six weeks with specified weekly objectives.
Activities included model exploration, validation, and performance evaluation.
A total of two systems were compared: System S1 (</a:t>
            </a:r>
            <a:r>
              <a:rPr lang="en-US" sz="2000" u="none" strike="noStrike" cap="none" spc="0" dirty="0" err="1">
                <a:latin typeface="Times New Roman"/>
              </a:rPr>
              <a:t>ViT</a:t>
            </a:r>
            <a:r>
              <a:rPr lang="en-US" sz="2000" u="none" strike="noStrike" cap="none" spc="0" dirty="0">
                <a:latin typeface="Times New Roman"/>
              </a:rPr>
              <a:t>-only) and System S2 (</a:t>
            </a:r>
            <a:r>
              <a:rPr lang="en-US" sz="2000" u="none" strike="noStrike" cap="none" spc="0" dirty="0" err="1">
                <a:latin typeface="Times New Roman"/>
              </a:rPr>
              <a:t>ViT</a:t>
            </a:r>
            <a:r>
              <a:rPr lang="en-US" sz="2000" u="none" strike="noStrike" cap="none" spc="0" dirty="0">
                <a:latin typeface="Times New Roman"/>
              </a:rPr>
              <a:t> with CLIP/GIT).</a:t>
            </a:r>
          </a:p>
        </p:txBody>
      </p:sp>
    </p:spTree>
    <p:extLst>
      <p:ext uri="{BB962C8B-B14F-4D97-AF65-F5344CB8AC3E}">
        <p14:creationId xmlns:p14="http://schemas.microsoft.com/office/powerpoint/2010/main" val="71206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166;p32"/>
          <p:cNvCxnSpPr>
            <a:cxnSpLocks/>
          </p:cNvCxnSpPr>
          <p:nvPr/>
        </p:nvCxnSpPr>
        <p:spPr>
          <a:xfrm>
            <a:off x="604885" y="1131211"/>
            <a:ext cx="3477299" cy="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450DDA-3C8F-70CB-525D-425DF8B6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632" y="1338147"/>
            <a:ext cx="4057209" cy="2704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894F5-59BC-666C-2014-28854295A9FE}"/>
              </a:ext>
            </a:extLst>
          </p:cNvPr>
          <p:cNvSpPr txBox="1"/>
          <p:nvPr/>
        </p:nvSpPr>
        <p:spPr>
          <a:xfrm>
            <a:off x="519477" y="672393"/>
            <a:ext cx="2159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⚙️ </a:t>
            </a:r>
            <a:r>
              <a:rPr lang="en-IN" b="1" dirty="0"/>
              <a:t>Models Used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5B33C8-7138-F747-E433-928FD3CF3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5266"/>
              </p:ext>
            </p:extLst>
          </p:nvPr>
        </p:nvGraphicFramePr>
        <p:xfrm>
          <a:off x="668159" y="1338147"/>
          <a:ext cx="3350750" cy="2576980"/>
        </p:xfrm>
        <a:graphic>
          <a:graphicData uri="http://schemas.openxmlformats.org/drawingml/2006/table">
            <a:tbl>
              <a:tblPr/>
              <a:tblGrid>
                <a:gridCol w="1024914">
                  <a:extLst>
                    <a:ext uri="{9D8B030D-6E8A-4147-A177-3AD203B41FA5}">
                      <a16:colId xmlns:a16="http://schemas.microsoft.com/office/drawing/2014/main" val="3896702892"/>
                    </a:ext>
                  </a:extLst>
                </a:gridCol>
                <a:gridCol w="1208920">
                  <a:extLst>
                    <a:ext uri="{9D8B030D-6E8A-4147-A177-3AD203B41FA5}">
                      <a16:colId xmlns:a16="http://schemas.microsoft.com/office/drawing/2014/main" val="1632512123"/>
                    </a:ext>
                  </a:extLst>
                </a:gridCol>
                <a:gridCol w="1116916">
                  <a:extLst>
                    <a:ext uri="{9D8B030D-6E8A-4147-A177-3AD203B41FA5}">
                      <a16:colId xmlns:a16="http://schemas.microsoft.com/office/drawing/2014/main" val="1097859737"/>
                    </a:ext>
                  </a:extLst>
                </a:gridCol>
              </a:tblGrid>
              <a:tr h="199701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DM Sans" pitchFamily="2" charset="0"/>
                        </a:rPr>
                        <a:t>Model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DM Sans" pitchFamily="2" charset="0"/>
                        </a:rPr>
                        <a:t>Role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DM Sans" pitchFamily="2" charset="0"/>
                        </a:rPr>
                        <a:t>Type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86001"/>
                  </a:ext>
                </a:extLst>
              </a:tr>
              <a:tr h="428909">
                <a:tc>
                  <a:txBody>
                    <a:bodyPr/>
                    <a:lstStyle/>
                    <a:p>
                      <a:r>
                        <a:rPr lang="en-IN" sz="1200" dirty="0" err="1">
                          <a:latin typeface="DM Sans" pitchFamily="2" charset="0"/>
                        </a:rPr>
                        <a:t>ViT</a:t>
                      </a:r>
                      <a:endParaRPr lang="en-IN" sz="1200" dirty="0">
                        <a:latin typeface="DM Sans" pitchFamily="2" charset="0"/>
                      </a:endParaRP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DM Sans" pitchFamily="2" charset="0"/>
                        </a:rPr>
                        <a:t>Image Classification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DM Sans" pitchFamily="2" charset="0"/>
                        </a:rPr>
                        <a:t>Vision Transformer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696195"/>
                  </a:ext>
                </a:extLst>
              </a:tr>
              <a:tr h="481323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DM Sans" pitchFamily="2" charset="0"/>
                        </a:rPr>
                        <a:t>BLIP2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DM Sans" pitchFamily="2" charset="0"/>
                        </a:rPr>
                        <a:t>Image-to-Text Explanation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DM Sans" pitchFamily="2" charset="0"/>
                        </a:rPr>
                        <a:t>Vision-Language Transformer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996270"/>
                  </a:ext>
                </a:extLst>
              </a:tr>
              <a:tr h="481323">
                <a:tc>
                  <a:txBody>
                    <a:bodyPr/>
                    <a:lstStyle/>
                    <a:p>
                      <a:r>
                        <a:rPr lang="en-IN" sz="1200">
                          <a:latin typeface="DM Sans" pitchFamily="2" charset="0"/>
                        </a:rPr>
                        <a:t>GIT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DM Sans" pitchFamily="2" charset="0"/>
                        </a:rPr>
                        <a:t>Image Captioning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DM Sans" pitchFamily="2" charset="0"/>
                        </a:rPr>
                        <a:t>Vision-Language Transformer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221386"/>
                  </a:ext>
                </a:extLst>
              </a:tr>
              <a:tr h="481323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DM Sans" pitchFamily="2" charset="0"/>
                        </a:rPr>
                        <a:t>CLIP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DM Sans" pitchFamily="2" charset="0"/>
                        </a:rPr>
                        <a:t>Classification + Explanation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DM Sans" pitchFamily="2" charset="0"/>
                        </a:rPr>
                        <a:t>Image–Text Matching Model</a:t>
                      </a:r>
                    </a:p>
                  </a:txBody>
                  <a:tcPr marL="76485" marR="76485" marT="38242" marB="382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716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136;p28"/>
          <p:cNvCxnSpPr>
            <a:cxnSpLocks/>
          </p:cNvCxnSpPr>
          <p:nvPr/>
        </p:nvCxnSpPr>
        <p:spPr>
          <a:xfrm>
            <a:off x="676507" y="817288"/>
            <a:ext cx="7731513" cy="0"/>
          </a:xfrm>
          <a:prstGeom prst="straightConnector1">
            <a:avLst/>
          </a:prstGeom>
          <a:ln w="9525">
            <a:solidFill>
              <a:srgbClr val="191919"/>
            </a:solidFill>
            <a:round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A8B982-5B60-B7E7-4365-250A36883C78}"/>
              </a:ext>
            </a:extLst>
          </p:cNvPr>
          <p:cNvSpPr txBox="1"/>
          <p:nvPr/>
        </p:nvSpPr>
        <p:spPr>
          <a:xfrm>
            <a:off x="624468" y="3894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🗓️ </a:t>
            </a:r>
            <a:r>
              <a:rPr lang="en-IN" b="1" dirty="0"/>
              <a:t>Weekly Summary</a:t>
            </a: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4FD690-DDED-8D06-1D7A-67D596A33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084647"/>
              </p:ext>
            </p:extLst>
          </p:nvPr>
        </p:nvGraphicFramePr>
        <p:xfrm>
          <a:off x="728547" y="875808"/>
          <a:ext cx="6601522" cy="4124043"/>
        </p:xfrm>
        <a:graphic>
          <a:graphicData uri="http://schemas.openxmlformats.org/drawingml/2006/table">
            <a:tbl>
              <a:tblPr/>
              <a:tblGrid>
                <a:gridCol w="705447">
                  <a:extLst>
                    <a:ext uri="{9D8B030D-6E8A-4147-A177-3AD203B41FA5}">
                      <a16:colId xmlns:a16="http://schemas.microsoft.com/office/drawing/2014/main" val="2103074558"/>
                    </a:ext>
                  </a:extLst>
                </a:gridCol>
                <a:gridCol w="1637520">
                  <a:extLst>
                    <a:ext uri="{9D8B030D-6E8A-4147-A177-3AD203B41FA5}">
                      <a16:colId xmlns:a16="http://schemas.microsoft.com/office/drawing/2014/main" val="4029246481"/>
                    </a:ext>
                  </a:extLst>
                </a:gridCol>
                <a:gridCol w="2409934">
                  <a:extLst>
                    <a:ext uri="{9D8B030D-6E8A-4147-A177-3AD203B41FA5}">
                      <a16:colId xmlns:a16="http://schemas.microsoft.com/office/drawing/2014/main" val="359609487"/>
                    </a:ext>
                  </a:extLst>
                </a:gridCol>
                <a:gridCol w="1848621">
                  <a:extLst>
                    <a:ext uri="{9D8B030D-6E8A-4147-A177-3AD203B41FA5}">
                      <a16:colId xmlns:a16="http://schemas.microsoft.com/office/drawing/2014/main" val="597949584"/>
                    </a:ext>
                  </a:extLst>
                </a:gridCol>
              </a:tblGrid>
              <a:tr h="191306">
                <a:tc>
                  <a:txBody>
                    <a:bodyPr/>
                    <a:lstStyle/>
                    <a:p>
                      <a:pPr algn="l"/>
                      <a:r>
                        <a:rPr lang="en-IN" sz="900" b="1"/>
                        <a:t>Week</a:t>
                      </a:r>
                      <a:endParaRPr lang="en-IN" sz="90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900" b="1"/>
                        <a:t>Objective</a:t>
                      </a:r>
                      <a:endParaRPr lang="en-IN" sz="90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900" b="1"/>
                        <a:t>Key Activities</a:t>
                      </a:r>
                      <a:endParaRPr lang="en-IN" sz="90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900" b="1"/>
                        <a:t>Output / Outcome</a:t>
                      </a:r>
                      <a:endParaRPr lang="en-IN" sz="90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425281"/>
                  </a:ext>
                </a:extLst>
              </a:tr>
              <a:tr h="639294">
                <a:tc>
                  <a:txBody>
                    <a:bodyPr/>
                    <a:lstStyle/>
                    <a:p>
                      <a:pPr algn="l"/>
                      <a:r>
                        <a:rPr lang="en-IN" sz="900" b="1"/>
                        <a:t>Week 1</a:t>
                      </a:r>
                      <a:endParaRPr lang="en-IN" sz="90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Select a ViT model for skin lesion classification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Chose </a:t>
                      </a:r>
                      <a:r>
                        <a:rPr lang="en-US" sz="900" dirty="0" err="1"/>
                        <a:t>ViT</a:t>
                      </a:r>
                      <a:r>
                        <a:rPr lang="en-US" sz="900" dirty="0"/>
                        <a:t> from Hugging Face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Downloaded 150 HAM10000 images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Built basic </a:t>
                      </a:r>
                      <a:r>
                        <a:rPr lang="en-US" sz="900" dirty="0" err="1"/>
                        <a:t>Colab</a:t>
                      </a:r>
                      <a:r>
                        <a:rPr lang="en-US" sz="900" dirty="0"/>
                        <a:t> pipeline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 err="1"/>
                        <a:t>ViT</a:t>
                      </a:r>
                      <a:r>
                        <a:rPr lang="en-US" sz="900" dirty="0"/>
                        <a:t> classified lesions with confidence scores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Shared notebook with supervisors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619468"/>
                  </a:ext>
                </a:extLst>
              </a:tr>
              <a:tr h="639294">
                <a:tc>
                  <a:txBody>
                    <a:bodyPr/>
                    <a:lstStyle/>
                    <a:p>
                      <a:pPr algn="l"/>
                      <a:r>
                        <a:rPr lang="en-IN" sz="900" b="1"/>
                        <a:t>Week 2</a:t>
                      </a:r>
                      <a:endParaRPr lang="en-IN" sz="90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Validate model using cross-validation and ROC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Labeled images as melanoma vs. non-melanoma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Applied 10-fold CV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Calculated AUC, plotted ROC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Reported average AUC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ROC confirmed </a:t>
                      </a:r>
                      <a:r>
                        <a:rPr lang="en-US" sz="900" dirty="0" err="1"/>
                        <a:t>ViT’s</a:t>
                      </a:r>
                      <a:r>
                        <a:rPr lang="en-US" sz="900" dirty="0"/>
                        <a:t> effectiveness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192338"/>
                  </a:ext>
                </a:extLst>
              </a:tr>
              <a:tr h="639294">
                <a:tc>
                  <a:txBody>
                    <a:bodyPr/>
                    <a:lstStyle/>
                    <a:p>
                      <a:pPr algn="l"/>
                      <a:r>
                        <a:rPr lang="en-IN" sz="900" b="1"/>
                        <a:t>Week 3</a:t>
                      </a:r>
                      <a:endParaRPr lang="en-IN" sz="90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900"/>
                        <a:t>Develop multi-agent pipeline for lesion analysis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Created preprocessing, triage, and navigation agents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Integrated full agent pipeline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Explored V2T models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IN" sz="900" dirty="0"/>
                        <a:t>Operational agent pipeline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IN" sz="900" dirty="0"/>
                        <a:t>Identified suitable V2T models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535364"/>
                  </a:ext>
                </a:extLst>
              </a:tr>
              <a:tr h="639294">
                <a:tc>
                  <a:txBody>
                    <a:bodyPr/>
                    <a:lstStyle/>
                    <a:p>
                      <a:pPr algn="l"/>
                      <a:r>
                        <a:rPr lang="en-IN" sz="900" b="1"/>
                        <a:t>Week 4</a:t>
                      </a:r>
                      <a:endParaRPr lang="en-IN" sz="90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Integrate V2T models with ViT for classification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Designed prompt for V2T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Ran BLIP2 and GIT on 10 images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Compiled results into CSV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Generated malignancy scores and explanations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Assessed feasibility of multi-model fusion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449970"/>
                  </a:ext>
                </a:extLst>
              </a:tr>
              <a:tr h="527107">
                <a:tc>
                  <a:txBody>
                    <a:bodyPr/>
                    <a:lstStyle/>
                    <a:p>
                      <a:pPr algn="l"/>
                      <a:r>
                        <a:rPr lang="en-IN" sz="900" b="1" dirty="0"/>
                        <a:t>Week 5</a:t>
                      </a:r>
                      <a:endParaRPr lang="en-IN" sz="900" dirty="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Compare </a:t>
                      </a:r>
                      <a:r>
                        <a:rPr lang="en-US" sz="900" dirty="0" err="1"/>
                        <a:t>ViT</a:t>
                      </a:r>
                      <a:r>
                        <a:rPr lang="en-US" sz="900" dirty="0"/>
                        <a:t>, CLIP, GIT outputs with ground truth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IN" sz="900" dirty="0"/>
                        <a:t>Ran </a:t>
                      </a:r>
                      <a:r>
                        <a:rPr lang="en-IN" sz="900" dirty="0" err="1"/>
                        <a:t>ViT</a:t>
                      </a:r>
                      <a:r>
                        <a:rPr lang="en-IN" sz="900" dirty="0"/>
                        <a:t>, CLIP, GIT on 150 images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IN" sz="900" dirty="0"/>
                        <a:t>Logged predictions vs. true labels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IN" sz="900" dirty="0" err="1"/>
                        <a:t>Analyzed</a:t>
                      </a:r>
                      <a:r>
                        <a:rPr lang="en-IN" sz="900" dirty="0"/>
                        <a:t> output quality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Final CSV created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CLIP matched labels well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900" dirty="0"/>
                        <a:t>GIT outputs less reliable</a:t>
                      </a:r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209644"/>
                  </a:ext>
                </a:extLst>
              </a:tr>
              <a:tr h="5271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1" dirty="0"/>
                        <a:t>Week 6</a:t>
                      </a:r>
                    </a:p>
                    <a:p>
                      <a:pPr algn="l"/>
                      <a:endParaRPr lang="en-IN" sz="900" dirty="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Compare S1 (</a:t>
                      </a:r>
                      <a:r>
                        <a:rPr lang="en-US" sz="900" dirty="0" err="1"/>
                        <a:t>ViT</a:t>
                      </a:r>
                      <a:r>
                        <a:rPr lang="en-US" sz="900" dirty="0"/>
                        <a:t>-only) and S2 (</a:t>
                      </a:r>
                      <a:r>
                        <a:rPr lang="en-US" sz="900" dirty="0" err="1"/>
                        <a:t>ViT+CLIP+GIT</a:t>
                      </a:r>
                      <a:r>
                        <a:rPr lang="en-US" sz="900" dirty="0"/>
                        <a:t>) systems across thresholds and resolve agent disagreement</a:t>
                      </a:r>
                    </a:p>
                    <a:p>
                      <a:pPr algn="l"/>
                      <a:endParaRPr lang="en-US" sz="900" dirty="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900" dirty="0"/>
                        <a:t>Computed TP, TN, FP, FN, Sensitivity, Specificity for multiple thresholds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900" dirty="0"/>
                        <a:t> Visualized results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900" dirty="0"/>
                        <a:t> Proposed decision rule for CLIP-GIT disagreement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endParaRPr lang="en-IN" sz="900" dirty="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900" dirty="0"/>
                        <a:t>Found S2 improves sensitivity; finalized CSV + plots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900" dirty="0"/>
                        <a:t>Proposed OR-rule for agent conflict resolution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endParaRPr lang="en-US" sz="900" dirty="0"/>
                    </a:p>
                  </a:txBody>
                  <a:tcPr marL="25495" marR="25495" marT="12747" marB="127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243918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Report</Template>
  <TotalTime>44</TotalTime>
  <Words>782</Words>
  <Application>Microsoft Office PowerPoint</Application>
  <PresentationFormat>On-screen Show (16:9)</PresentationFormat>
  <Paragraphs>101</Paragraphs>
  <Slides>15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15</vt:i4>
      </vt:variant>
    </vt:vector>
  </HeadingPairs>
  <TitlesOfParts>
    <vt:vector size="41" baseType="lpstr">
      <vt:lpstr>Arial</vt:lpstr>
      <vt:lpstr>Calibri</vt:lpstr>
      <vt:lpstr>Cambria</vt:lpstr>
      <vt:lpstr>DM Sans</vt:lpstr>
      <vt:lpstr>Funnel Display</vt:lpstr>
      <vt:lpstr>OpenSymbol</vt:lpstr>
      <vt:lpstr>Symbol</vt:lpstr>
      <vt:lpstr>Times New Roman</vt:lpstr>
      <vt:lpstr>Wingdings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Minimalist for Business by Slidesgo</vt:lpstr>
      <vt:lpstr>Slidesgo Final Pages</vt:lpstr>
      <vt:lpstr>Slidesgo Final Pages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🎓 Skills Gained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JAHNAVI SURAM</dc:creator>
  <cp:lastModifiedBy>JAHNAVI SURAM</cp:lastModifiedBy>
  <cp:revision>1</cp:revision>
  <dcterms:created xsi:type="dcterms:W3CDTF">2025-06-27T02:36:47Z</dcterms:created>
  <dcterms:modified xsi:type="dcterms:W3CDTF">2025-06-27T03:21:35Z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2025-06-05T19:14:46Z</dcterms:created>
  <dc:creator>Unknown Creator</dc:creator>
  <dc:description/>
  <dc:language>en-US</dc:language>
  <cp:lastModifiedBy>Unknown Creator</cp:lastModifiedBy>
  <dcterms:modified xsi:type="dcterms:W3CDTF">2025-06-05T19:14:46Z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